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6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349D2-7ED6-48A4-9B18-0426D4F9BAF9}" type="datetimeFigureOut">
              <a:rPr lang="sr-Latn-RS" smtClean="0"/>
              <a:t>8.12.2015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0A397-06C1-49B2-9662-9D27162D3BC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9122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r-Cyrl-RS" smtClean="0">
                <a:latin typeface="Arial" pitchFamily="34" charset="0"/>
                <a:cs typeface="Arial" pitchFamily="34" charset="0"/>
              </a:rPr>
              <a:t>П је 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3BA5B2A-8F79-45B2-A034-7511087D2DA7}" type="slidenum">
              <a:rPr lang="sr-Latn-CS">
                <a:solidFill>
                  <a:prstClr val="black"/>
                </a:solidFill>
              </a:rPr>
              <a:pPr eaLnBrk="1" hangingPunct="1"/>
              <a:t>4</a:t>
            </a:fld>
            <a:endParaRPr lang="sr-Latn-C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CA8C659-D9D2-467F-BFA6-C577388C2C1E}" type="slidenum">
              <a:rPr lang="sr-Latn-CS">
                <a:solidFill>
                  <a:prstClr val="black"/>
                </a:solidFill>
              </a:rPr>
              <a:pPr eaLnBrk="1" hangingPunct="1"/>
              <a:t>5</a:t>
            </a:fld>
            <a:endParaRPr lang="sr-Latn-C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563FD1D3-A1EF-4BE2-91DC-560827D77D78}" type="slidenum">
              <a:rPr lang="en-GB" sz="1200">
                <a:solidFill>
                  <a:prstClr val="black"/>
                </a:solidFill>
              </a:rPr>
              <a:pPr/>
              <a:t>20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C3D5613-7D29-46A2-B426-5618759E3A5A}" type="slidenum">
              <a:rPr lang="en-GB" sz="1200">
                <a:solidFill>
                  <a:prstClr val="black"/>
                </a:solidFill>
              </a:rPr>
              <a:pPr/>
              <a:t>21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13F1709-4BBA-4A18-BFBE-188712A28F46}" type="slidenum">
              <a:rPr lang="en-GB" sz="1200">
                <a:solidFill>
                  <a:prstClr val="black"/>
                </a:solidFill>
              </a:rPr>
              <a:pPr/>
              <a:t>22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6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6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6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16FDBCE-675E-46F5-B36E-ECB449CF582E}" type="slidenum">
              <a:rPr lang="ar-SA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03644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C7FB1-A472-4A1B-8B50-9409DA6DEC07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82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EB8E8-B6D4-4A03-A45F-6906255993C1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8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783BC-9F2E-4545-B1CB-76F7D183999C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62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920-DB75-4896-8765-33ADFDA3E59A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11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B3F5F-CEBA-4BA7-AFFE-FC84FB5E9D97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23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31000-4256-48A4-B9A2-49228CB991E9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05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E935-15EF-4D03-8EAD-D2F25604D36B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4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0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EB763-0F71-4366-AEC8-47B7168E47A5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64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AEA3-B10D-4575-A9F8-34B1BD04D717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22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BAC04-BD1F-4417-A275-5BC865EC0DBF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04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396C8-52D5-4A0C-BAB8-304F984FCD03}" type="slidenum">
              <a:rPr lang="sr-Latn-C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4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8B3A-9E86-4041-892E-8B7B938F47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57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D91C9-D5F3-4D24-AEAD-BA605A3FFB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23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1D2DB-1E52-4D6B-B532-DB070924AB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95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93FDA-792B-41B0-981F-2E94EEDD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4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198F7-0D82-46B3-BA72-41E2CAEC49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6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C6119-13AF-4B6B-9D15-3AF4FED4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0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77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F1705-FC3D-4EDF-B41A-120D31D41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27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ABD51-D8D3-41C1-886C-47C4656A1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27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R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9FC4B-D624-43E2-A9CD-50E6D3E6C9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04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0556-D711-4310-9FBF-68F30F8B75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61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1481-4111-49D5-8412-259002E474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2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6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1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1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4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5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2D2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7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9CFC4AD-CD65-44CD-82DD-E3B4ECFBB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2D2D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3E0C98A-D815-4A31-B688-E259F370039E}" type="datetimeFigureOut">
              <a:rPr lang="en-US" smtClean="0">
                <a:solidFill>
                  <a:srgbClr val="D2D2D2"/>
                </a:solidFill>
              </a:rPr>
              <a:pPr/>
              <a:t>12/8/2015</a:t>
            </a:fld>
            <a:endParaRPr lang="en-US">
              <a:solidFill>
                <a:srgbClr val="D2D2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9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72830-5786-4000-BD2F-CC9AF24C9D42}" type="slidenum">
              <a:rPr lang="sr-Latn-C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r-Latn-C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5834C9-1ACA-488F-92F0-84C4019B214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2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</a:rPr>
              <a:t>ИКЛУЗИВНО ОВРАЗОВАЊЕ </a:t>
            </a:r>
            <a:r>
              <a:rPr lang="sr-Cyrl-RS" sz="2400" dirty="0">
                <a:solidFill>
                  <a:schemeClr val="tx1"/>
                </a:solidFill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</a:rPr>
              <a:t>МОГУЋНОСТИ И ДИЛЕМЕ (</a:t>
            </a:r>
            <a:r>
              <a:rPr lang="sr-Cyrl-RS" sz="1600" dirty="0" smtClean="0">
                <a:solidFill>
                  <a:schemeClr val="tx1"/>
                </a:solidFill>
              </a:rPr>
              <a:t>улога и место  ДЕФЕКТОЛОГА </a:t>
            </a:r>
            <a:r>
              <a:rPr lang="sr-Cyrl-RS" sz="1600" dirty="0">
                <a:solidFill>
                  <a:schemeClr val="tx1"/>
                </a:solidFill>
              </a:rPr>
              <a:t>/ ЛОГОПЕДА )</a:t>
            </a:r>
            <a:r>
              <a:rPr lang="en-US" sz="1600" i="1" dirty="0">
                <a:solidFill>
                  <a:schemeClr val="tx1"/>
                </a:solidFill>
              </a:rPr>
              <a:t/>
            </a:r>
            <a:br>
              <a:rPr lang="en-US" sz="1600" i="1" dirty="0">
                <a:solidFill>
                  <a:schemeClr val="tx1"/>
                </a:solidFill>
              </a:rPr>
            </a:b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r-Cyrl-RS" dirty="0" smtClean="0">
                <a:solidFill>
                  <a:schemeClr val="tx1"/>
                </a:solidFill>
              </a:rPr>
              <a:t>Припремила:</a:t>
            </a:r>
          </a:p>
          <a:p>
            <a:pPr algn="r"/>
            <a:r>
              <a:rPr lang="sr-Cyrl-RS" dirty="0" smtClean="0">
                <a:solidFill>
                  <a:schemeClr val="tx1"/>
                </a:solidFill>
              </a:rPr>
              <a:t>Проф. др Гордана Николић</a:t>
            </a:r>
          </a:p>
        </p:txBody>
      </p:sp>
    </p:spTree>
    <p:extLst>
      <p:ext uri="{BB962C8B-B14F-4D97-AF65-F5344CB8AC3E}">
        <p14:creationId xmlns:p14="http://schemas.microsoft.com/office/powerpoint/2010/main" val="33112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RS" smtClean="0"/>
          </a:p>
        </p:txBody>
      </p:sp>
      <p:pic>
        <p:nvPicPr>
          <p:cNvPr id="20484" name="Picture 4" descr="Blue-Aqua-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Latn-RS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3200" i="1">
                <a:solidFill>
                  <a:srgbClr val="009999"/>
                </a:solidFill>
              </a:rPr>
              <a:t>закон</a:t>
            </a:r>
            <a:endParaRPr lang="en-US" sz="3200">
              <a:solidFill>
                <a:srgbClr val="009999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.....ученици са сметњама у развоју могу да преговарају 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о плану и модалитетима оцењивања са професорима. 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Правилник 17/99 наглашава да сваки универзитет треба да има 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професора који је одговоран за пријем ученика са сметњама и да морају да постоје тутори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. Универзитет треба да гарантује елиминацију архитектонских баријера и треба да постоје асистенти за даљу мобилност студената.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7315200" y="1066800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sr-Cyrl-CS" sz="1000" b="1" smtClean="0">
                <a:solidFill>
                  <a:srgbClr val="009999"/>
                </a:solidFill>
              </a:rPr>
              <a:t>ДР ГОРДАНА НИКОЛИЋ</a:t>
            </a:r>
            <a:endParaRPr lang="en-US" sz="1000" b="1" smtClean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5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RS" smtClean="0"/>
          </a:p>
        </p:txBody>
      </p:sp>
      <p:pic>
        <p:nvPicPr>
          <p:cNvPr id="21508" name="Picture 4" descr="Blue-Aqua-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Latn-RS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2800" b="1" i="1">
                <a:solidFill>
                  <a:srgbClr val="009999"/>
                </a:solidFill>
              </a:rPr>
              <a:t>Ко су деца/ученици са сметњама у развоју</a:t>
            </a:r>
            <a:br>
              <a:rPr lang="sr-Cyrl-CS" sz="2800" b="1" i="1">
                <a:solidFill>
                  <a:srgbClr val="009999"/>
                </a:solidFill>
              </a:rPr>
            </a:br>
            <a:endParaRPr lang="en-US" sz="2800" b="1" i="1">
              <a:solidFill>
                <a:srgbClr val="009999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3200" dirty="0">
                <a:solidFill>
                  <a:srgbClr val="000000"/>
                </a:solidFill>
              </a:rPr>
              <a:t>Закон из 1992. године дефинише децу са посебним потребама као особе са </a:t>
            </a:r>
            <a:r>
              <a:rPr lang="ru-RU" sz="3200" u="sng" dirty="0">
                <a:solidFill>
                  <a:srgbClr val="000000"/>
                </a:solidFill>
              </a:rPr>
              <a:t>физичком, психичком и сензорном ометеношћу </a:t>
            </a:r>
            <a:r>
              <a:rPr lang="ru-RU" sz="3200" dirty="0">
                <a:solidFill>
                  <a:srgbClr val="000000"/>
                </a:solidFill>
              </a:rPr>
              <a:t>која доводи до тешкоћа у учењу и односима и до социјалне алијенације деце;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7315200" y="1066800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sr-Cyrl-CS" sz="1000" b="1" smtClean="0">
                <a:solidFill>
                  <a:srgbClr val="009999"/>
                </a:solidFill>
              </a:rPr>
              <a:t>ДР ГОРДАНА НИКОЛИЋ</a:t>
            </a:r>
            <a:endParaRPr lang="en-US" sz="1000" b="1" smtClean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RS" smtClean="0"/>
          </a:p>
        </p:txBody>
      </p:sp>
      <p:pic>
        <p:nvPicPr>
          <p:cNvPr id="23556" name="Picture 4" descr="Blue-Aqua-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Latn-RS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RS" sz="3200">
                <a:solidFill>
                  <a:srgbClr val="009999"/>
                </a:solidFill>
              </a:rPr>
              <a:t>Процена потреба детета /ученика</a:t>
            </a:r>
            <a:endParaRPr lang="en-US" sz="3200">
              <a:solidFill>
                <a:srgbClr val="009999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solidFill>
                  <a:srgbClr val="000000"/>
                </a:solidFill>
              </a:rPr>
              <a:t>Клиничка дијагностика</a:t>
            </a:r>
            <a:r>
              <a:rPr lang="ru-RU" sz="2400" dirty="0">
                <a:solidFill>
                  <a:srgbClr val="000000"/>
                </a:solidFill>
              </a:rPr>
              <a:t>– урађена од стране специјалисте,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solidFill>
                  <a:srgbClr val="000000"/>
                </a:solidFill>
              </a:rPr>
              <a:t>Функционална дијагноза</a:t>
            </a:r>
            <a:r>
              <a:rPr lang="ru-RU" sz="2400" dirty="0">
                <a:solidFill>
                  <a:srgbClr val="000000"/>
                </a:solidFill>
              </a:rPr>
              <a:t>– доктор специјалиста, специјални рехабилитатор, психолог, соц.радник. ФД треба да опише преостале капацитете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>
                <a:solidFill>
                  <a:srgbClr val="000000"/>
                </a:solidFill>
              </a:rPr>
              <a:t>Динамички профил- </a:t>
            </a:r>
            <a:r>
              <a:rPr lang="ru-RU" sz="2400" dirty="0">
                <a:solidFill>
                  <a:srgbClr val="000000"/>
                </a:solidFill>
              </a:rPr>
              <a:t>опис реакције сметњи и способности после првог пробног периода у раду са учеником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</a:rPr>
              <a:t>ИОП –то је пројекат и синергија рехабилитације, социјализације и школства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315200" y="1066800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sr-Cyrl-CS" sz="1000" b="1" smtClean="0">
                <a:solidFill>
                  <a:srgbClr val="009999"/>
                </a:solidFill>
              </a:rPr>
              <a:t>ДР ГОРДАНА НИКОЛИЋ</a:t>
            </a:r>
            <a:endParaRPr lang="en-US" sz="1000" b="1" smtClean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2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Израел: Закон </a:t>
            </a:r>
            <a:r>
              <a:rPr lang="sr-Cyrl-CS" dirty="0"/>
              <a:t>о посебном образовању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/>
            <a:r>
              <a:rPr lang="en-US" sz="2800"/>
              <a:t>1988- </a:t>
            </a:r>
            <a:r>
              <a:rPr lang="sr-Cyrl-CS" sz="2800"/>
              <a:t>декларација закона </a:t>
            </a:r>
          </a:p>
          <a:p>
            <a:pPr algn="l" rtl="0"/>
            <a:r>
              <a:rPr lang="en-US" sz="2800"/>
              <a:t>2003- </a:t>
            </a:r>
            <a:r>
              <a:rPr lang="sr-Cyrl-CS" sz="2800"/>
              <a:t>значајна допуна </a:t>
            </a:r>
            <a:r>
              <a:rPr lang="en-US" sz="2800">
                <a:latin typeface="Arial"/>
              </a:rPr>
              <a:t>–</a:t>
            </a:r>
            <a:r>
              <a:rPr lang="en-US" sz="2800"/>
              <a:t> </a:t>
            </a:r>
            <a:r>
              <a:rPr lang="sr-Cyrl-CS" sz="2800"/>
              <a:t>поглавље о инклузији</a:t>
            </a:r>
            <a:r>
              <a:rPr lang="en-US" sz="2800"/>
              <a:t>!!</a:t>
            </a:r>
          </a:p>
          <a:p>
            <a:pPr algn="l" rtl="0"/>
            <a:endParaRPr lang="en-US" sz="2800"/>
          </a:p>
        </p:txBody>
      </p:sp>
      <p:pic>
        <p:nvPicPr>
          <p:cNvPr id="492548" name="Picture 4" descr="MCj029747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85" y="2931414"/>
            <a:ext cx="1614830" cy="18333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0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/>
              <a:t>Важно</a:t>
            </a:r>
            <a:r>
              <a:rPr lang="en-US"/>
              <a:t>!!!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/>
            <a:r>
              <a:rPr lang="sr-Cyrl-CS" sz="2800"/>
              <a:t>Родитељи и деца су суштински укључени у образовни процес и доношење одлука</a:t>
            </a:r>
            <a:endParaRPr lang="en-US" sz="280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06" y="2296533"/>
            <a:ext cx="3005588" cy="31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9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/>
              <a:t>Становништво</a:t>
            </a:r>
            <a:endParaRPr lang="en-US"/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/>
              <a:t>45000 </a:t>
            </a:r>
            <a:r>
              <a:rPr lang="sr-Cyrl-CS" sz="2400"/>
              <a:t>ученика у “посебном образовању” </a:t>
            </a:r>
            <a:r>
              <a:rPr lang="en-US" sz="2400"/>
              <a:t>= </a:t>
            </a:r>
            <a:r>
              <a:rPr lang="sr-Cyrl-CS" sz="2400"/>
              <a:t>посебне школе, предшколске установе и посебна одељења у редовним школама</a:t>
            </a:r>
            <a:endParaRPr lang="en-US" sz="2400"/>
          </a:p>
          <a:p>
            <a:pPr algn="l" rtl="0">
              <a:lnSpc>
                <a:spcPct val="90000"/>
              </a:lnSpc>
            </a:pPr>
            <a:r>
              <a:rPr lang="en-US" sz="2400"/>
              <a:t>73000 </a:t>
            </a:r>
            <a:r>
              <a:rPr lang="sr-Cyrl-CS" sz="2400"/>
              <a:t>ученика са посебним потребама је укључено у редовне школе, од чега је 65% ученика са разним потешкоћама у учењу</a:t>
            </a:r>
            <a:endParaRPr lang="en-US" sz="240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15" y="2720242"/>
            <a:ext cx="2334970" cy="225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3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sz="2800" dirty="0"/>
              <a:t>У</a:t>
            </a:r>
            <a:r>
              <a:rPr lang="sr-Cyrl-CS" sz="2800" dirty="0" smtClean="0"/>
              <a:t>ченици са сметњама у развоју…</a:t>
            </a:r>
            <a:endParaRPr lang="en-US" sz="2800" dirty="0"/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/>
            <a:r>
              <a:rPr lang="en-US" sz="2400" dirty="0"/>
              <a:t>Me</a:t>
            </a:r>
            <a:r>
              <a:rPr lang="sr-Cyrl-CS" sz="2400" dirty="0" err="1"/>
              <a:t>нтална</a:t>
            </a:r>
            <a:r>
              <a:rPr lang="sr-Cyrl-CS" sz="2400" dirty="0"/>
              <a:t> </a:t>
            </a:r>
            <a:r>
              <a:rPr lang="sr-Cyrl-CS" sz="2400" dirty="0" err="1"/>
              <a:t>ретардираност</a:t>
            </a:r>
            <a:r>
              <a:rPr lang="sr-Cyrl-C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pPr algn="l" rtl="0"/>
            <a:r>
              <a:rPr lang="sr-Cyrl-CS" sz="2400" dirty="0"/>
              <a:t>Церебрална парализа</a:t>
            </a:r>
            <a:endParaRPr lang="en-US" sz="2400" dirty="0"/>
          </a:p>
          <a:p>
            <a:pPr algn="l" rtl="0"/>
            <a:r>
              <a:rPr lang="sr-Cyrl-CS" sz="2400" dirty="0"/>
              <a:t>Глува деца и деца са слушним поремећајима </a:t>
            </a:r>
          </a:p>
          <a:p>
            <a:pPr algn="l" rtl="0"/>
            <a:r>
              <a:rPr lang="sr-Cyrl-CS" sz="2400" dirty="0"/>
              <a:t>Слепа деца</a:t>
            </a:r>
            <a:endParaRPr lang="he-IL" sz="2400" dirty="0"/>
          </a:p>
          <a:p>
            <a:pPr algn="l" rtl="0"/>
            <a:r>
              <a:rPr lang="sr-Cyrl-CS" sz="2400" dirty="0"/>
              <a:t>Емоционални поремећај</a:t>
            </a:r>
          </a:p>
          <a:p>
            <a:pPr algn="l" rtl="0">
              <a:buFont typeface="Wingdings" pitchFamily="2" charset="2"/>
              <a:buNone/>
            </a:pPr>
            <a:r>
              <a:rPr lang="sr-Cyrl-CS" sz="2400" dirty="0"/>
              <a:t> </a:t>
            </a:r>
            <a:endParaRPr lang="sr-Cyrl-C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38" y="2705001"/>
            <a:ext cx="2066723" cy="228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0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4000"/>
              <a:t>Деца са посебним потребама имају разноврсну подршку</a:t>
            </a:r>
            <a:endParaRPr lang="en-US" sz="4000"/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/>
            <a:r>
              <a:rPr lang="sr-Cyrl-CS" sz="2400"/>
              <a:t>Логопед</a:t>
            </a:r>
            <a:endParaRPr lang="en-US" sz="2400"/>
          </a:p>
          <a:p>
            <a:pPr algn="l" rtl="0"/>
            <a:r>
              <a:rPr lang="sr-Cyrl-CS" sz="2400"/>
              <a:t>Професионални терапеут </a:t>
            </a:r>
            <a:r>
              <a:rPr lang="en-US" sz="2400">
                <a:solidFill>
                  <a:schemeClr val="accent1"/>
                </a:solidFill>
              </a:rPr>
              <a:t>Occupational therapist</a:t>
            </a:r>
          </a:p>
          <a:p>
            <a:pPr algn="l" rtl="0"/>
            <a:r>
              <a:rPr lang="sr-Cyrl-CS" sz="2400"/>
              <a:t>Физиотерапија </a:t>
            </a:r>
          </a:p>
          <a:p>
            <a:pPr algn="l" rtl="0"/>
            <a:r>
              <a:rPr lang="sr-Cyrl-CS" sz="2400"/>
              <a:t>Уметност</a:t>
            </a:r>
            <a:r>
              <a:rPr lang="en-US" sz="2400"/>
              <a:t>, </a:t>
            </a:r>
            <a:r>
              <a:rPr lang="sr-Cyrl-CS" sz="2400"/>
              <a:t>музика</a:t>
            </a:r>
            <a:r>
              <a:rPr lang="en-US" sz="2400"/>
              <a:t>, </a:t>
            </a:r>
            <a:r>
              <a:rPr lang="sr-Cyrl-CS" sz="2400"/>
              <a:t>драма</a:t>
            </a:r>
            <a:r>
              <a:rPr lang="en-US" sz="2400"/>
              <a:t>, </a:t>
            </a:r>
            <a:r>
              <a:rPr lang="sr-Cyrl-CS" sz="2400"/>
              <a:t>игра и библиотерапија</a:t>
            </a:r>
            <a:endParaRPr lang="en-US" sz="2400"/>
          </a:p>
          <a:p>
            <a:pPr algn="l" rtl="0"/>
            <a:r>
              <a:rPr lang="sr-Cyrl-CS" sz="2400"/>
              <a:t>Психолошке услуге</a:t>
            </a:r>
            <a:endParaRPr lang="en-US" sz="2400"/>
          </a:p>
          <a:p>
            <a:pPr algn="l" rtl="0"/>
            <a:r>
              <a:rPr lang="sr-Cyrl-CS" sz="2400"/>
              <a:t>Пара-образовна подршка</a:t>
            </a:r>
            <a:endParaRPr lang="he-IL" sz="2400"/>
          </a:p>
          <a:p>
            <a:pPr algn="l" rtl="0"/>
            <a:endParaRPr lang="sr-Latn-RS" sz="2400"/>
          </a:p>
        </p:txBody>
      </p:sp>
      <p:pic>
        <p:nvPicPr>
          <p:cNvPr id="493572" name="Picture 4" descr="MMj03365840000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7" y="3400425"/>
            <a:ext cx="809625" cy="895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4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/>
              <a:t>Настава у посебним условима</a:t>
            </a:r>
            <a:endParaRPr lang="en-US"/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sr-Cyrl-CS" sz="2800"/>
              <a:t>Продужени дан у школи</a:t>
            </a:r>
            <a:endParaRPr lang="en-US" sz="2800"/>
          </a:p>
          <a:p>
            <a:pPr algn="l" rtl="0">
              <a:lnSpc>
                <a:spcPct val="90000"/>
              </a:lnSpc>
            </a:pPr>
            <a:r>
              <a:rPr lang="sr-Cyrl-CS" sz="2800"/>
              <a:t>Продужена школска година</a:t>
            </a:r>
            <a:endParaRPr lang="en-US" sz="2800"/>
          </a:p>
          <a:p>
            <a:pPr algn="l" rtl="0">
              <a:lnSpc>
                <a:spcPct val="90000"/>
              </a:lnSpc>
            </a:pPr>
            <a:r>
              <a:rPr lang="sr-Cyrl-CS" sz="2800"/>
              <a:t>Мали број ученика у одељењима </a:t>
            </a:r>
          </a:p>
          <a:p>
            <a:pPr algn="l" rtl="0">
              <a:lnSpc>
                <a:spcPct val="90000"/>
              </a:lnSpc>
            </a:pPr>
            <a:r>
              <a:rPr lang="sr-Cyrl-CS" sz="2800"/>
              <a:t>Парамедицинске услуге</a:t>
            </a:r>
            <a:endParaRPr lang="en-US" sz="2800"/>
          </a:p>
          <a:p>
            <a:pPr algn="l" rtl="0">
              <a:lnSpc>
                <a:spcPct val="90000"/>
              </a:lnSpc>
            </a:pPr>
            <a:r>
              <a:rPr lang="sr-Cyrl-CS" sz="2800"/>
              <a:t>Оброци</a:t>
            </a:r>
            <a:endParaRPr lang="en-US" sz="2800"/>
          </a:p>
          <a:p>
            <a:pPr algn="l" rtl="0">
              <a:lnSpc>
                <a:spcPct val="90000"/>
              </a:lnSpc>
            </a:pPr>
            <a:r>
              <a:rPr lang="sr-Cyrl-CS" sz="2800"/>
              <a:t>Превоз </a:t>
            </a:r>
            <a:endParaRPr lang="en-US" sz="2800"/>
          </a:p>
          <a:p>
            <a:pPr algn="l" rtl="0">
              <a:lnSpc>
                <a:spcPct val="90000"/>
              </a:lnSpc>
            </a:pPr>
            <a:r>
              <a:rPr lang="sr-Cyrl-CS" sz="2800"/>
              <a:t>Додатне услуге</a:t>
            </a:r>
            <a:endParaRPr lang="en-US" sz="2800"/>
          </a:p>
          <a:p>
            <a:pPr algn="l" rtl="0">
              <a:lnSpc>
                <a:spcPct val="90000"/>
              </a:lnSpc>
            </a:pPr>
            <a:r>
              <a:rPr lang="sr-Cyrl-CS" sz="2800"/>
              <a:t>Медицинске услуге</a:t>
            </a:r>
            <a:endParaRPr lang="en-US" sz="2800"/>
          </a:p>
          <a:p>
            <a:pPr algn="l" rtl="0">
              <a:lnSpc>
                <a:spcPct val="90000"/>
              </a:lnSpc>
            </a:pPr>
            <a:r>
              <a:rPr lang="sr-Cyrl-CS" sz="2800"/>
              <a:t>Психолошке и социјалне услуге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568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sz="4000"/>
              <a:t>Услуге у регуларним условима </a:t>
            </a:r>
            <a:endParaRPr lang="en-US" sz="4000"/>
          </a:p>
        </p:txBody>
      </p:sp>
      <p:sp>
        <p:nvSpPr>
          <p:cNvPr id="49664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sr-Cyrl-CS"/>
              <a:t>Додатна настава</a:t>
            </a:r>
            <a:endParaRPr lang="en-US"/>
          </a:p>
          <a:p>
            <a:pPr algn="l" rtl="0"/>
            <a:r>
              <a:rPr lang="sr-Cyrl-CS"/>
              <a:t>Пара-образовна подршка </a:t>
            </a:r>
          </a:p>
          <a:p>
            <a:pPr algn="l" rtl="0"/>
            <a:r>
              <a:rPr lang="sr-Cyrl-CS"/>
              <a:t>Физиотерапија, логотерапија,</a:t>
            </a:r>
            <a:r>
              <a:rPr lang="sr-Cyrl-CS">
                <a:solidFill>
                  <a:schemeClr val="accent1"/>
                </a:solidFill>
              </a:rPr>
              <a:t> </a:t>
            </a:r>
            <a:r>
              <a:rPr lang="sr-Cyrl-CS"/>
              <a:t>професионална терапија</a:t>
            </a:r>
            <a:endParaRPr lang="en-US"/>
          </a:p>
          <a:p>
            <a:pPr algn="l" rtl="0"/>
            <a:r>
              <a:rPr lang="sr-Cyrl-CS"/>
              <a:t>Уматност, музика, драма, игра и библиотерапија</a:t>
            </a:r>
            <a:endParaRPr lang="en-US"/>
          </a:p>
          <a:p>
            <a:pPr algn="l" rtl="0"/>
            <a:r>
              <a:rPr lang="sr-Cyrl-CS"/>
              <a:t>Додатне услуге</a:t>
            </a:r>
            <a:endParaRPr lang="en-US"/>
          </a:p>
          <a:p>
            <a:pPr algn="l" rtl="0"/>
            <a:r>
              <a:rPr lang="sr-Cyrl-CS"/>
              <a:t>Психолошке услуге</a:t>
            </a:r>
            <a:endParaRPr lang="he-IL"/>
          </a:p>
          <a:p>
            <a:pPr algn="l" rtl="0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18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Садржај презентације</a:t>
            </a:r>
            <a:endParaRPr lang="sr-Latn-R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Осврт на корене </a:t>
            </a:r>
            <a:r>
              <a:rPr lang="sr-Cyrl-RS" dirty="0" err="1" smtClean="0"/>
              <a:t>инклузивног</a:t>
            </a:r>
            <a:r>
              <a:rPr lang="sr-Cyrl-RS" dirty="0" smtClean="0"/>
              <a:t> приступа </a:t>
            </a:r>
          </a:p>
          <a:p>
            <a:r>
              <a:rPr lang="sr-Cyrl-RS" dirty="0" smtClean="0"/>
              <a:t>Искуства у свету </a:t>
            </a:r>
          </a:p>
          <a:p>
            <a:r>
              <a:rPr lang="sr-Cyrl-RS" dirty="0" smtClean="0"/>
              <a:t>Пар истраживања из угла проблема или на чему треба радити </a:t>
            </a:r>
          </a:p>
          <a:p>
            <a:r>
              <a:rPr lang="sr-Cyrl-RS" dirty="0" smtClean="0"/>
              <a:t>Република Србија –истраживања </a:t>
            </a:r>
          </a:p>
          <a:p>
            <a:r>
              <a:rPr lang="sr-Cyrl-RS" dirty="0" smtClean="0"/>
              <a:t>Савремени приступи у раду</a:t>
            </a:r>
          </a:p>
          <a:p>
            <a:r>
              <a:rPr lang="sr-Cyrl-RS" dirty="0" smtClean="0"/>
              <a:t>Снимци деце из аутистичног спектра</a:t>
            </a:r>
          </a:p>
          <a:p>
            <a:pPr marL="11430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414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776287"/>
          </a:xfrm>
          <a:ln>
            <a:miter lim="800000"/>
            <a:headEnd/>
            <a:tailEnd/>
          </a:ln>
        </p:spPr>
        <p:txBody>
          <a:bodyPr anchor="t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Cyrl-R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ОРВИРНИ КУРИКУЛУМ, ШКОТСКА,1985.</a:t>
            </a:r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229600" cy="4319588"/>
          </a:xfrm>
          <a:extLst/>
        </p:spPr>
        <p:txBody>
          <a:bodyPr>
            <a:normAutofit lnSpcReduction="10000"/>
          </a:bodyPr>
          <a:lstStyle/>
          <a:p>
            <a:pPr marL="609600" indent="-609600" algn="just" fontAlgn="auto">
              <a:lnSpc>
                <a:spcPct val="110000"/>
              </a:lnSpc>
              <a:spcAft>
                <a:spcPts val="0"/>
              </a:spcAft>
              <a:buClr>
                <a:srgbClr val="CC00FF"/>
              </a:buClr>
              <a:buFont typeface="Wingdings" pitchFamily="2" charset="2"/>
              <a:buChar char="§"/>
              <a:defRPr/>
            </a:pPr>
            <a:r>
              <a:rPr lang="ru-RU" b="1" dirty="0">
                <a:latin typeface="Comic Sans MS" pitchFamily="66" charset="0"/>
              </a:rPr>
              <a:t>Подела курикулума на </a:t>
            </a:r>
            <a:r>
              <a:rPr lang="ru-RU" b="1" dirty="0">
                <a:solidFill>
                  <a:srgbClr val="92D050"/>
                </a:solidFill>
                <a:latin typeface="Comic Sans MS" pitchFamily="66" charset="0"/>
              </a:rPr>
              <a:t>пет широких тематских </a:t>
            </a:r>
            <a:r>
              <a:rPr lang="ru-RU" b="1" dirty="0">
                <a:latin typeface="Comic Sans MS" pitchFamily="66" charset="0"/>
              </a:rPr>
              <a:t>области и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шест нивоа (А-Е) </a:t>
            </a:r>
            <a:r>
              <a:rPr lang="ru-RU" b="1" dirty="0">
                <a:latin typeface="Comic Sans MS" pitchFamily="66" charset="0"/>
              </a:rPr>
              <a:t>кроз који се деца крећу индивидуалним темпом који је за њих оптималан. </a:t>
            </a:r>
          </a:p>
          <a:p>
            <a:pPr marL="609600" indent="-609600" algn="just" fontAlgn="auto">
              <a:lnSpc>
                <a:spcPct val="110000"/>
              </a:lnSpc>
              <a:spcAft>
                <a:spcPts val="0"/>
              </a:spcAft>
              <a:buClr>
                <a:srgbClr val="CC00FF"/>
              </a:buClr>
              <a:buFont typeface="Wingdings" pitchFamily="2" charset="2"/>
              <a:buChar char="§"/>
              <a:defRPr/>
            </a:pPr>
            <a:r>
              <a:rPr lang="ru-RU" b="1" dirty="0">
                <a:latin typeface="Comic Sans MS" pitchFamily="66" charset="0"/>
              </a:rPr>
              <a:t>Сва деца тиме уведена у исти оквирни курикулум, али уз могућност значајног индивидуалног прилагођавања.</a:t>
            </a:r>
          </a:p>
          <a:p>
            <a:pPr marL="609600" indent="-609600" algn="just" fontAlgn="auto">
              <a:lnSpc>
                <a:spcPct val="110000"/>
              </a:lnSpc>
              <a:spcAft>
                <a:spcPts val="0"/>
              </a:spcAft>
              <a:buClr>
                <a:srgbClr val="CC00FF"/>
              </a:buClr>
              <a:buFont typeface="Wingdings" pitchFamily="2" charset="2"/>
              <a:buChar char="§"/>
              <a:defRPr/>
            </a:pPr>
            <a:r>
              <a:rPr lang="ru-RU" b="1" dirty="0">
                <a:latin typeface="Comic Sans MS" pitchFamily="66" charset="0"/>
              </a:rPr>
              <a:t>Припремни ниво </a:t>
            </a: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А ‘осмишљен’ </a:t>
            </a:r>
            <a:r>
              <a:rPr lang="ru-RU" b="1" dirty="0">
                <a:latin typeface="Comic Sans MS" pitchFamily="66" charset="0"/>
              </a:rPr>
              <a:t>с обзиром на децу са тежим и комбинованим когнитивним сметњама у развоју.</a:t>
            </a:r>
          </a:p>
          <a:p>
            <a:pPr marL="609600" indent="-609600" algn="just" fontAlgn="auto">
              <a:lnSpc>
                <a:spcPct val="110000"/>
              </a:lnSpc>
              <a:spcAft>
                <a:spcPts val="0"/>
              </a:spcAft>
              <a:buClr>
                <a:srgbClr val="CC00FF"/>
              </a:buClr>
              <a:buFont typeface="Wingdings" pitchFamily="2" charset="2"/>
              <a:buChar char="§"/>
              <a:defRPr/>
            </a:pPr>
            <a:r>
              <a:rPr lang="ru-RU" b="1" dirty="0">
                <a:latin typeface="Comic Sans MS" pitchFamily="66" charset="0"/>
              </a:rPr>
              <a:t>Прелазак из нижег разреда у виши престао је да зависи од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специфичног нивоа курикулума </a:t>
            </a:r>
            <a:r>
              <a:rPr lang="ru-RU" b="1" dirty="0">
                <a:latin typeface="Comic Sans MS" pitchFamily="66" charset="0"/>
              </a:rPr>
              <a:t>на коме се дете у том тренуку налази.</a:t>
            </a:r>
          </a:p>
        </p:txBody>
      </p:sp>
    </p:spTree>
    <p:extLst>
      <p:ext uri="{BB962C8B-B14F-4D97-AF65-F5344CB8AC3E}">
        <p14:creationId xmlns:p14="http://schemas.microsoft.com/office/powerpoint/2010/main" val="294842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357" name="Picture 5" descr="IMG_00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711">
            <a:off x="250825" y="2708275"/>
            <a:ext cx="5240338" cy="392747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1"/>
            <a:ext cx="8229600" cy="1143000"/>
          </a:xfrm>
          <a:ln>
            <a:miter lim="800000"/>
            <a:headEnd/>
            <a:tailEnd/>
          </a:ln>
        </p:spPr>
        <p:txBody>
          <a:bodyPr anchor="t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Оквирни курикулум омогућава сваком детету да заврши школу и добије диплому </a:t>
            </a:r>
            <a:b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ШКОТСКА, од 1985.</a:t>
            </a:r>
            <a:b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endParaRPr lang="en-US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12358" name="Picture 6" descr="IMG_00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5355">
            <a:off x="4356100" y="2997200"/>
            <a:ext cx="4552950" cy="3413125"/>
          </a:xfrm>
          <a:prstGeom prst="rect">
            <a:avLst/>
          </a:prstGeom>
          <a:noFill/>
          <a:ln w="635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42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2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2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008062"/>
          </a:xfrm>
          <a:ln>
            <a:miter lim="800000"/>
            <a:headEnd/>
            <a:tailEnd/>
          </a:ln>
        </p:spPr>
        <p:txBody>
          <a:bodyPr anchor="t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Cyrl-R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Дефинисање поступка усмеравања </a:t>
            </a:r>
            <a:br>
              <a:rPr lang="sr-Cyrl-R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sr-Cyrl-R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ШКОТСКА</a:t>
            </a:r>
            <a:br>
              <a:rPr lang="sr-Cyrl-R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endParaRPr 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229600" cy="4319588"/>
          </a:xfrm>
          <a:extLst/>
        </p:spPr>
        <p:txBody>
          <a:bodyPr>
            <a:normAutofit fontScale="92500"/>
          </a:bodyPr>
          <a:lstStyle/>
          <a:p>
            <a:pPr marL="609600" indent="-609600" algn="just" fontAlgn="auto">
              <a:spcAft>
                <a:spcPts val="0"/>
              </a:spcAft>
              <a:buClr>
                <a:srgbClr val="CC00FF"/>
              </a:buClr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Не постоје комисије за разврставање или усмеравање</a:t>
            </a:r>
            <a:r>
              <a:rPr lang="ru-RU" b="1" dirty="0">
                <a:latin typeface="Comic Sans MS" pitchFamily="66" charset="0"/>
              </a:rPr>
              <a:t>.</a:t>
            </a:r>
          </a:p>
          <a:p>
            <a:pPr marL="609600" indent="-609600" algn="just" fontAlgn="auto">
              <a:spcAft>
                <a:spcPts val="0"/>
              </a:spcAft>
              <a:buClr>
                <a:srgbClr val="CC00FF"/>
              </a:buClr>
              <a:buFont typeface="Wingdings" pitchFamily="2" charset="2"/>
              <a:buChar char="§"/>
              <a:defRPr/>
            </a:pPr>
            <a:r>
              <a:rPr lang="ru-RU" b="1" dirty="0">
                <a:latin typeface="Comic Sans MS" pitchFamily="66" charset="0"/>
              </a:rPr>
              <a:t>Процену детета врше стручњаци који га најбоље познају (учитељи, школски психолози итд.), у партнерству са родитељима. </a:t>
            </a:r>
          </a:p>
          <a:p>
            <a:pPr marL="609600" indent="-609600" algn="just" fontAlgn="auto">
              <a:spcAft>
                <a:spcPts val="0"/>
              </a:spcAft>
              <a:buClr>
                <a:srgbClr val="CC00FF"/>
              </a:buClr>
              <a:buFont typeface="Wingdings" pitchFamily="2" charset="2"/>
              <a:buChar char="§"/>
              <a:defRPr/>
            </a:pPr>
            <a:r>
              <a:rPr lang="ru-RU" b="1" dirty="0">
                <a:latin typeface="Comic Sans MS" pitchFamily="66" charset="0"/>
              </a:rPr>
              <a:t>Одлуку о томе да ли ће дете ићи у редовну или специјалну школу доносе ти исти стручњаци заједно са родитељима, консултујући се са представницима општинских просветних власти. </a:t>
            </a:r>
          </a:p>
          <a:p>
            <a:pPr marL="609600" indent="-609600" algn="just" fontAlgn="auto">
              <a:spcAft>
                <a:spcPts val="0"/>
              </a:spcAft>
              <a:buClr>
                <a:srgbClr val="CC00FF"/>
              </a:buClr>
              <a:buFont typeface="Wingdings" pitchFamily="2" charset="2"/>
              <a:buChar char="§"/>
              <a:defRPr/>
            </a:pPr>
            <a:r>
              <a:rPr lang="ru-RU" b="1" dirty="0">
                <a:latin typeface="Comic Sans MS" pitchFamily="66" charset="0"/>
              </a:rPr>
              <a:t>Родитељски избор има највећу тежину и изузетно ретко се одбацује. </a:t>
            </a:r>
          </a:p>
          <a:p>
            <a:pPr marL="609600" indent="-609600" algn="just" fontAlgn="auto">
              <a:spcAft>
                <a:spcPts val="0"/>
              </a:spcAft>
              <a:buClr>
                <a:srgbClr val="CC00FF"/>
              </a:buClr>
              <a:buFont typeface="Wingdings" pitchFamily="2" charset="2"/>
              <a:buChar char="§"/>
              <a:defRPr/>
            </a:pPr>
            <a:r>
              <a:rPr lang="ru-RU" b="1" dirty="0">
                <a:latin typeface="Comic Sans MS" pitchFamily="66" charset="0"/>
              </a:rPr>
              <a:t>Смештај може бити и „на пробу“, да се види како се дете прилагодило, да ли је задовољно и како учи.</a:t>
            </a:r>
          </a:p>
          <a:p>
            <a:pPr marL="609600" indent="-609600" algn="just" fontAlgn="auto">
              <a:spcAft>
                <a:spcPts val="0"/>
              </a:spcAft>
              <a:buClr>
                <a:srgbClr val="CC00FF"/>
              </a:buClr>
              <a:buFont typeface="Wingdings" pitchFamily="2" charset="2"/>
              <a:buChar char="§"/>
              <a:defRPr/>
            </a:pPr>
            <a:endParaRPr lang="sr-Latn-CS" sz="2200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sr-Cyrl-RS" sz="2000" dirty="0" smtClean="0">
                <a:solidFill>
                  <a:schemeClr val="bg1"/>
                </a:solidFill>
                <a:latin typeface="Comic Sans MS" pitchFamily="66" charset="0"/>
              </a:rPr>
              <a:t>Дихотомија различитих приступа - како је текао развој посебних и основних школа</a:t>
            </a:r>
            <a:endParaRPr lang="sr-Latn-CS" sz="20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2400" dirty="0" err="1" smtClean="0">
                <a:latin typeface="Comic Sans MS" pitchFamily="66" charset="0"/>
              </a:rPr>
              <a:t>Hilfschule</a:t>
            </a:r>
            <a:r>
              <a:rPr lang="sr-Latn-CS" sz="2400" dirty="0" smtClean="0">
                <a:latin typeface="Comic Sans MS" pitchFamily="66" charset="0"/>
              </a:rPr>
              <a:t>  (</a:t>
            </a:r>
            <a:r>
              <a:rPr lang="sr-Cyrl-RS" sz="2400" dirty="0" smtClean="0">
                <a:latin typeface="Comic Sans MS" pitchFamily="66" charset="0"/>
              </a:rPr>
              <a:t>школа за </a:t>
            </a:r>
            <a:r>
              <a:rPr lang="sr-Cyrl-RS" sz="2400" dirty="0" err="1" smtClean="0">
                <a:latin typeface="Comic Sans MS" pitchFamily="66" charset="0"/>
              </a:rPr>
              <a:t>глупаке</a:t>
            </a:r>
            <a:r>
              <a:rPr lang="sr-Cyrl-RS" sz="2400" dirty="0" smtClean="0">
                <a:latin typeface="Comic Sans MS" pitchFamily="66" charset="0"/>
              </a:rPr>
              <a:t>)</a:t>
            </a:r>
            <a:r>
              <a:rPr lang="sr-Latn-CS" sz="2400" dirty="0" smtClean="0">
                <a:latin typeface="Comic Sans MS" pitchFamily="66" charset="0"/>
              </a:rPr>
              <a:t> 1926. </a:t>
            </a:r>
            <a:r>
              <a:rPr lang="sr-Cyrl-RS" sz="2400" dirty="0" smtClean="0">
                <a:latin typeface="Comic Sans MS" pitchFamily="66" charset="0"/>
              </a:rPr>
              <a:t>на иницијативу </a:t>
            </a:r>
            <a:r>
              <a:rPr lang="sr-Cyrl-RS" sz="2400" dirty="0" err="1" smtClean="0">
                <a:latin typeface="Comic Sans MS" pitchFamily="66" charset="0"/>
              </a:rPr>
              <a:t>Понсеса</a:t>
            </a:r>
            <a:r>
              <a:rPr lang="sr-Cyrl-RS" sz="2400" dirty="0" smtClean="0">
                <a:latin typeface="Comic Sans MS" pitchFamily="66" charset="0"/>
              </a:rPr>
              <a:t> и Фишера назив се мења у </a:t>
            </a:r>
            <a:r>
              <a:rPr lang="sr-Latn-CS" sz="2400" dirty="0" err="1" smtClean="0">
                <a:latin typeface="Comic Sans MS" pitchFamily="66" charset="0"/>
              </a:rPr>
              <a:t>Sonderschule</a:t>
            </a:r>
            <a:r>
              <a:rPr lang="sr-Latn-CS" sz="2400" dirty="0" smtClean="0">
                <a:latin typeface="Comic Sans MS" pitchFamily="66" charset="0"/>
              </a:rPr>
              <a:t> –</a:t>
            </a:r>
            <a:r>
              <a:rPr lang="sr-Cyrl-RS" sz="2400" dirty="0" smtClean="0">
                <a:latin typeface="Comic Sans MS" pitchFamily="66" charset="0"/>
              </a:rPr>
              <a:t>специјалне школе</a:t>
            </a:r>
            <a:r>
              <a:rPr lang="sr-Latn-CS" sz="2400" dirty="0" smtClean="0">
                <a:latin typeface="Comic Sans MS" pitchFamily="66" charset="0"/>
              </a:rPr>
              <a:t>; </a:t>
            </a:r>
          </a:p>
          <a:p>
            <a:r>
              <a:rPr lang="sr-Cyrl-RS" sz="2400" dirty="0" smtClean="0">
                <a:latin typeface="Comic Sans MS" pitchFamily="66" charset="0"/>
              </a:rPr>
              <a:t>ГУС.</a:t>
            </a:r>
            <a:r>
              <a:rPr lang="sr-Latn-CS" sz="2400" dirty="0" smtClean="0">
                <a:latin typeface="Comic Sans MS" pitchFamily="66" charset="0"/>
              </a:rPr>
              <a:t> </a:t>
            </a:r>
            <a:r>
              <a:rPr lang="sr-Cyrl-RS" sz="2400" dirty="0" smtClean="0">
                <a:latin typeface="Comic Sans MS" pitchFamily="66" charset="0"/>
              </a:rPr>
              <a:t>Државни научни савез Совјетских </a:t>
            </a:r>
            <a:r>
              <a:rPr lang="sr-Cyrl-RS" sz="2400" dirty="0" err="1" smtClean="0">
                <a:latin typeface="Comic Sans MS" pitchFamily="66" charset="0"/>
              </a:rPr>
              <a:t>С.Р</a:t>
            </a:r>
            <a:r>
              <a:rPr lang="sr-Cyrl-RS" sz="2400" dirty="0" smtClean="0">
                <a:latin typeface="Comic Sans MS" pitchFamily="66" charset="0"/>
              </a:rPr>
              <a:t>.</a:t>
            </a:r>
            <a:r>
              <a:rPr lang="sr-Latn-CS" sz="2400" dirty="0" smtClean="0">
                <a:latin typeface="Comic Sans MS" pitchFamily="66" charset="0"/>
              </a:rPr>
              <a:t> </a:t>
            </a:r>
            <a:r>
              <a:rPr lang="sr-Latn-CS" sz="2400" dirty="0" smtClean="0"/>
              <a:t>( </a:t>
            </a:r>
            <a:r>
              <a:rPr lang="sr-Latn-CS" sz="2400" dirty="0" smtClean="0">
                <a:latin typeface="Comic Sans MS" pitchFamily="66" charset="0"/>
              </a:rPr>
              <a:t>1927.) </a:t>
            </a:r>
            <a:r>
              <a:rPr lang="sr-Cyrl-RS" sz="2400" dirty="0" smtClean="0">
                <a:latin typeface="Comic Sans MS" pitchFamily="66" charset="0"/>
              </a:rPr>
              <a:t>‘’завршен је дугогодишњи рад на </a:t>
            </a:r>
            <a:r>
              <a:rPr lang="sr-Cyrl-RS" sz="2400" b="1" dirty="0" smtClean="0">
                <a:latin typeface="Comic Sans MS" pitchFamily="66" charset="0"/>
              </a:rPr>
              <a:t>зближавању опште и специјалне школе</a:t>
            </a:r>
            <a:r>
              <a:rPr lang="sr-Cyrl-RS" sz="2400" dirty="0" smtClean="0">
                <a:latin typeface="Comic Sans MS" pitchFamily="66" charset="0"/>
              </a:rPr>
              <a:t>..општи циљеви, задаци и програми рада опште школе представљају и садржај у раду специјалних школа..’’</a:t>
            </a:r>
            <a:endParaRPr lang="sr-Latn-CS" sz="2400" dirty="0" smtClean="0">
              <a:latin typeface="Comic Sans MS" pitchFamily="66" charset="0"/>
            </a:endParaRPr>
          </a:p>
          <a:p>
            <a:endParaRPr lang="sr-Latn-CS" sz="2400" dirty="0" smtClean="0">
              <a:latin typeface="Comic Sans MS" pitchFamily="66" charset="0"/>
            </a:endParaRPr>
          </a:p>
          <a:p>
            <a:endParaRPr lang="sr-Latn-CS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1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sr-Cyrl-RS" sz="32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Виготски</a:t>
            </a:r>
            <a:r>
              <a:rPr lang="sr-Cyrl-RS" sz="3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:</a:t>
            </a:r>
            <a:r>
              <a:rPr lang="sr-Cyrl-RS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sr-Cyrl-RS" sz="320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авангардни приступ, </a:t>
            </a:r>
            <a:r>
              <a:rPr lang="sr-Cyrl-RS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који </a:t>
            </a:r>
            <a:r>
              <a:rPr lang="sr-Cyrl-RS" sz="320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као такав, </a:t>
            </a:r>
            <a:r>
              <a:rPr lang="sr-Cyrl-RS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траје и данас </a:t>
            </a:r>
            <a:endParaRPr lang="sr-Latn-CS" sz="3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eaLnBrk="1" hangingPunct="1"/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У ствари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 да ли школа мора д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 се креће линијом мањег отпора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 тј. да се прилагођава умањеним способностима? (Виготски,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1926)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sr-Latn-C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Зар није заосталом детету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 више него типичном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 потребно да школа код њега развије </a:t>
            </a:r>
            <a:r>
              <a:rPr lang="sr-Latn-CS" sz="2400" b="1" smtClean="0">
                <a:latin typeface="Times New Roman" pitchFamily="18" charset="0"/>
                <a:cs typeface="Times New Roman" pitchFamily="18" charset="0"/>
              </a:rPr>
              <a:t>основне форме мишљења и да се у школи изграђује његов активан однос према читавом будућем животу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b="1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b="1" smtClean="0">
                <a:latin typeface="Times New Roman" pitchFamily="18" charset="0"/>
                <a:cs typeface="Times New Roman" pitchFamily="18" charset="0"/>
              </a:rPr>
              <a:t>што за теоријску педагогију треба да представља оглед од историјског значај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(Виготски,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smtClean="0">
                <a:latin typeface="Times New Roman" pitchFamily="18" charset="0"/>
                <a:cs typeface="Times New Roman" pitchFamily="18" charset="0"/>
              </a:rPr>
              <a:t>1926</a:t>
            </a:r>
            <a:r>
              <a:rPr lang="sr-Latn-CS" sz="2400" smtClean="0">
                <a:cs typeface="Times New Roman" pitchFamily="18" charset="0"/>
              </a:rPr>
              <a:t>).</a:t>
            </a:r>
            <a:endParaRPr lang="sr-Latn-CS" sz="240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916238" y="4149725"/>
            <a:ext cx="1476375" cy="7620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rIns="27432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rgbClr val="006600"/>
                </a:solidFill>
                <a:latin typeface="Comic Sans MS" pitchFamily="66" charset="0"/>
                <a:cs typeface="Arial" pitchFamily="34" charset="0"/>
              </a:rPr>
              <a:t>1990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643438" y="3789363"/>
            <a:ext cx="1336675" cy="7620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rIns="27432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rgbClr val="006600"/>
                </a:solidFill>
                <a:latin typeface="Comic Sans MS" pitchFamily="66" charset="0"/>
                <a:cs typeface="Arial" pitchFamily="34" charset="0"/>
              </a:rPr>
              <a:t>199</a:t>
            </a:r>
            <a:r>
              <a:rPr lang="sr-Latn-CS" sz="3200" b="1" i="1">
                <a:solidFill>
                  <a:srgbClr val="006600"/>
                </a:solidFill>
                <a:latin typeface="Comic Sans MS" pitchFamily="66" charset="0"/>
                <a:cs typeface="Arial" pitchFamily="34" charset="0"/>
              </a:rPr>
              <a:t>4</a:t>
            </a:r>
            <a:endParaRPr lang="en-US" sz="3200" b="1" i="1">
              <a:solidFill>
                <a:srgbClr val="0066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211638" y="2781300"/>
            <a:ext cx="1336675" cy="685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rIns="27432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CS" sz="3200" b="1" i="1">
                <a:solidFill>
                  <a:srgbClr val="006600"/>
                </a:solidFill>
                <a:latin typeface="Comic Sans MS" pitchFamily="66" charset="0"/>
                <a:cs typeface="Arial" pitchFamily="34" charset="0"/>
              </a:rPr>
              <a:t>2000</a:t>
            </a:r>
            <a:endParaRPr lang="en-US" sz="3200" b="1" i="1">
              <a:solidFill>
                <a:srgbClr val="0066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403350" y="5157788"/>
            <a:ext cx="1477963" cy="7620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rIns="27432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rgbClr val="006600"/>
                </a:solidFill>
                <a:latin typeface="Comic Sans MS" pitchFamily="66" charset="0"/>
                <a:cs typeface="Arial" pitchFamily="34" charset="0"/>
              </a:rPr>
              <a:t>1989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79388" y="5949950"/>
            <a:ext cx="1476375" cy="7620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rIns="27432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rgbClr val="006600"/>
                </a:solidFill>
                <a:latin typeface="Comic Sans MS" pitchFamily="66" charset="0"/>
                <a:cs typeface="Arial" pitchFamily="34" charset="0"/>
              </a:rPr>
              <a:t>1948 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3995738" y="1773238"/>
            <a:ext cx="1336675" cy="685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rIns="27432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rgbClr val="006600"/>
                </a:solidFill>
                <a:latin typeface="Comic Sans MS" pitchFamily="66" charset="0"/>
                <a:cs typeface="Arial" pitchFamily="34" charset="0"/>
              </a:rPr>
              <a:t>200</a:t>
            </a:r>
            <a:r>
              <a:rPr lang="sr-Latn-CS" sz="3200" b="1" i="1">
                <a:solidFill>
                  <a:srgbClr val="006600"/>
                </a:solidFill>
                <a:latin typeface="Comic Sans MS" pitchFamily="66" charset="0"/>
                <a:cs typeface="Arial" pitchFamily="34" charset="0"/>
              </a:rPr>
              <a:t>0</a:t>
            </a:r>
            <a:endParaRPr lang="en-US" sz="3200" b="1" i="1">
              <a:solidFill>
                <a:srgbClr val="0066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2051050" y="6021388"/>
            <a:ext cx="4752975" cy="6953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A48CB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sr-Latn-CS" sz="15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	</a:t>
            </a:r>
            <a:r>
              <a:rPr lang="en-GB" sz="1500" dirty="0" err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Univer</a:t>
            </a:r>
            <a:r>
              <a:rPr lang="sr-Latn-CS" sz="15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zalna</a:t>
            </a:r>
            <a:r>
              <a:rPr lang="en-GB" sz="15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sr-Latn-CS" sz="15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d</a:t>
            </a:r>
            <a:r>
              <a:rPr lang="en-GB" sz="15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e</a:t>
            </a:r>
            <a:r>
              <a:rPr lang="sr-Latn-CS" sz="15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k</a:t>
            </a:r>
            <a:r>
              <a:rPr lang="en-GB" sz="1500" dirty="0" err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lara</a:t>
            </a:r>
            <a:r>
              <a:rPr lang="sr-Latn-CS" sz="15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cija</a:t>
            </a:r>
            <a:r>
              <a:rPr lang="en-GB" sz="15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o</a:t>
            </a:r>
            <a:r>
              <a:rPr lang="sr-Latn-CS" sz="15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ljudskim pravima</a:t>
            </a:r>
            <a:endParaRPr lang="en-GB" sz="15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marL="177800" indent="-177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sz="1400" dirty="0">
                <a:solidFill>
                  <a:srgbClr val="4E5B6F"/>
                </a:solidFill>
                <a:latin typeface="Comic Sans MS" pitchFamily="66" charset="0"/>
                <a:cs typeface="Arial" charset="0"/>
              </a:rPr>
              <a:t>    </a:t>
            </a:r>
            <a:r>
              <a:rPr lang="en-US" sz="1400" b="1" dirty="0" err="1">
                <a:solidFill>
                  <a:srgbClr val="EB8803"/>
                </a:solidFill>
                <a:latin typeface="Comic Sans MS" pitchFamily="66" charset="0"/>
                <a:cs typeface="Arial" charset="0"/>
              </a:rPr>
              <a:t>Ga</a:t>
            </a:r>
            <a:r>
              <a:rPr lang="sr-Latn-CS" sz="1400" b="1" dirty="0">
                <a:solidFill>
                  <a:srgbClr val="EB8803"/>
                </a:solidFill>
                <a:latin typeface="Comic Sans MS" pitchFamily="66" charset="0"/>
                <a:cs typeface="Arial" charset="0"/>
              </a:rPr>
              <a:t>rantuje pravo </a:t>
            </a:r>
            <a:r>
              <a:rPr lang="en-US" sz="1400" b="1" dirty="0">
                <a:solidFill>
                  <a:srgbClr val="EB8803"/>
                </a:solidFill>
                <a:latin typeface="Comic Sans MS" pitchFamily="66" charset="0"/>
                <a:cs typeface="Arial" charset="0"/>
              </a:rPr>
              <a:t>n</a:t>
            </a:r>
            <a:r>
              <a:rPr lang="sr-Latn-CS" sz="1400" b="1" dirty="0">
                <a:solidFill>
                  <a:srgbClr val="EB8803"/>
                </a:solidFill>
                <a:latin typeface="Comic Sans MS" pitchFamily="66" charset="0"/>
                <a:cs typeface="Arial" charset="0"/>
              </a:rPr>
              <a:t>a obrazovanje svakom dete</a:t>
            </a:r>
            <a:r>
              <a:rPr lang="en-US" sz="1400" b="1" dirty="0">
                <a:solidFill>
                  <a:srgbClr val="EB8803"/>
                </a:solidFill>
                <a:latin typeface="Comic Sans MS" pitchFamily="66" charset="0"/>
                <a:cs typeface="Arial" charset="0"/>
              </a:rPr>
              <a:t>t</a:t>
            </a:r>
            <a:r>
              <a:rPr lang="sr-Latn-CS" sz="1400" b="1" dirty="0">
                <a:solidFill>
                  <a:srgbClr val="EB8803"/>
                </a:solidFill>
                <a:latin typeface="Comic Sans MS" pitchFamily="66" charset="0"/>
                <a:cs typeface="Arial" charset="0"/>
              </a:rPr>
              <a:t>u, bez diskriminacije po bilo kom osnovu</a:t>
            </a:r>
            <a:endParaRPr lang="en-US" sz="1400" b="1" dirty="0">
              <a:solidFill>
                <a:srgbClr val="EB8803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6153" name="AutoShape 11"/>
          <p:cNvSpPr>
            <a:spLocks noChangeArrowheads="1"/>
          </p:cNvSpPr>
          <p:nvPr/>
        </p:nvSpPr>
        <p:spPr bwMode="auto">
          <a:xfrm>
            <a:off x="1619250" y="6165850"/>
            <a:ext cx="446088" cy="342900"/>
          </a:xfrm>
          <a:prstGeom prst="notchedRightArrow">
            <a:avLst>
              <a:gd name="adj1" fmla="val 50000"/>
              <a:gd name="adj2" fmla="val 32523"/>
            </a:avLst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323850" y="4149725"/>
            <a:ext cx="2249488" cy="7239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sr-Latn-CS" sz="15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	Svetska</a:t>
            </a:r>
            <a:r>
              <a:rPr lang="en-GB" sz="15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sr-Latn-CS" sz="15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d</a:t>
            </a:r>
            <a:r>
              <a:rPr lang="en-GB" sz="15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e</a:t>
            </a:r>
            <a:r>
              <a:rPr lang="sr-Latn-CS" sz="15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k</a:t>
            </a:r>
            <a:r>
              <a:rPr lang="en-GB" sz="15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lar</a:t>
            </a:r>
            <a:r>
              <a:rPr lang="sr-Latn-CS" sz="15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acija o obrazovanju za sve, </a:t>
            </a:r>
            <a:r>
              <a:rPr lang="sr-Latn-CS" sz="14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Džo</a:t>
            </a:r>
            <a:r>
              <a:rPr lang="en-US" sz="14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mti</a:t>
            </a:r>
            <a:r>
              <a:rPr lang="sr-Latn-CS" sz="14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j</a:t>
            </a:r>
            <a:r>
              <a:rPr lang="en-US" sz="140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en</a:t>
            </a:r>
            <a:endParaRPr lang="en-GB" sz="140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3348038" y="5084763"/>
            <a:ext cx="3471862" cy="8874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sr-Latn-CS" sz="15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	Konvencija </a:t>
            </a:r>
            <a:r>
              <a:rPr lang="en-GB" sz="15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UN </a:t>
            </a:r>
            <a:r>
              <a:rPr lang="sr-Latn-CS" sz="15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o pravima deteta</a:t>
            </a:r>
            <a:r>
              <a:rPr lang="en-GB" sz="15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</a:t>
            </a:r>
          </a:p>
          <a:p>
            <a:pPr marL="177800" indent="-177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en-US" sz="1400" dirty="0">
                <a:solidFill>
                  <a:srgbClr val="4E5B6F"/>
                </a:solidFill>
                <a:latin typeface="Comic Sans MS" pitchFamily="66" charset="0"/>
                <a:cs typeface="Arial" charset="0"/>
              </a:rPr>
              <a:t>    </a:t>
            </a:r>
            <a:r>
              <a:rPr lang="en-US" sz="1400" b="1" dirty="0">
                <a:solidFill>
                  <a:srgbClr val="EB8803"/>
                </a:solidFill>
                <a:latin typeface="Comic Sans MS" pitchFamily="66" charset="0"/>
                <a:cs typeface="Arial" charset="0"/>
              </a:rPr>
              <a:t>G</a:t>
            </a:r>
            <a:r>
              <a:rPr lang="sr-Latn-CS" sz="1400" b="1" dirty="0">
                <a:solidFill>
                  <a:srgbClr val="EB8803"/>
                </a:solidFill>
                <a:latin typeface="Comic Sans MS" pitchFamily="66" charset="0"/>
                <a:cs typeface="Arial" charset="0"/>
              </a:rPr>
              <a:t>arantuje pravo na obrazovanje svoj deci, bez diskriminacije po bilo kom osnovu</a:t>
            </a:r>
            <a:endParaRPr lang="en-US" sz="1400" b="1" dirty="0">
              <a:solidFill>
                <a:srgbClr val="EB8803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6877050" y="3716338"/>
            <a:ext cx="2266950" cy="2657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CS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Saopštenje iz </a:t>
            </a:r>
            <a:r>
              <a:rPr lang="en-GB" sz="1400" dirty="0" err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Salama</a:t>
            </a:r>
            <a:r>
              <a:rPr lang="sr-Latn-CS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nke </a:t>
            </a: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&amp; </a:t>
            </a:r>
            <a:r>
              <a:rPr lang="sr-Latn-CS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Okvirni principi za delovanje</a:t>
            </a: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EB8803"/>
                </a:solidFill>
                <a:latin typeface="Comic Sans MS" pitchFamily="66" charset="0"/>
                <a:cs typeface="Arial" charset="0"/>
              </a:rPr>
              <a:t>“…</a:t>
            </a:r>
            <a:r>
              <a:rPr lang="sr-Latn-CS" sz="1400" b="1" dirty="0">
                <a:solidFill>
                  <a:srgbClr val="EB8803"/>
                </a:solidFill>
                <a:latin typeface="Comic Sans MS" pitchFamily="66" charset="0"/>
                <a:cs typeface="Arial" charset="0"/>
              </a:rPr>
              <a:t>škole treba da obrazuju svu decu nezavisno od njihovih fizičkih, intelektualnih, socijalnih, emocionalnih, jezičkih i drugih karakteristika”</a:t>
            </a:r>
            <a:r>
              <a:rPr lang="en-GB" sz="1400" b="1" dirty="0">
                <a:solidFill>
                  <a:srgbClr val="EB8803"/>
                </a:solidFill>
                <a:latin typeface="Comic Sans MS" pitchFamily="66" charset="0"/>
                <a:cs typeface="Arial" charset="0"/>
              </a:rPr>
              <a:t>.</a:t>
            </a: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179388" y="2492375"/>
            <a:ext cx="3605212" cy="1179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CS" sz="15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Svetska deklaracija o obrazovanju za sve i Okvir za delovanje</a:t>
            </a:r>
            <a:r>
              <a:rPr lang="en-GB" sz="15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, Dakar</a:t>
            </a:r>
            <a:endParaRPr lang="sr-Latn-CS" sz="15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CS" sz="1400" b="1" dirty="0">
                <a:solidFill>
                  <a:srgbClr val="EB8803"/>
                </a:solidFill>
                <a:latin typeface="Comic Sans MS" pitchFamily="66" charset="0"/>
                <a:cs typeface="Arial" charset="0"/>
              </a:rPr>
              <a:t>Neophodnost da se podrže marginalizovane grupe</a:t>
            </a:r>
            <a:r>
              <a:rPr lang="en-US" sz="1400" b="1" i="1" dirty="0">
                <a:solidFill>
                  <a:srgbClr val="EB8803"/>
                </a:solidFill>
                <a:latin typeface="Comic Sans MS" pitchFamily="66" charset="0"/>
                <a:cs typeface="Arial" charset="0"/>
              </a:rPr>
              <a:t> </a:t>
            </a:r>
            <a:endParaRPr lang="en-GB" sz="1400" b="1" i="1" dirty="0">
              <a:solidFill>
                <a:srgbClr val="EB8803"/>
              </a:solidFill>
              <a:latin typeface="Comic Sans MS" pitchFamily="66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endParaRPr lang="en-US" sz="1400" b="1" dirty="0">
              <a:solidFill>
                <a:srgbClr val="EB8803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611188" y="1484313"/>
            <a:ext cx="2736850" cy="8874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sr-Latn-CS" sz="15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Milenijumski razvojni ciljevi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sr-Latn-CS" sz="1400" b="1" dirty="0">
                <a:solidFill>
                  <a:srgbClr val="EB8803"/>
                </a:solidFill>
                <a:latin typeface="Comic Sans MS" pitchFamily="66" charset="0"/>
                <a:cs typeface="Arial" charset="0"/>
              </a:rPr>
              <a:t>Cilj 2: 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sr-Latn-CS" sz="1400" b="1" dirty="0">
                <a:solidFill>
                  <a:srgbClr val="EB8803"/>
                </a:solidFill>
                <a:latin typeface="Comic Sans MS" pitchFamily="66" charset="0"/>
                <a:cs typeface="Arial" charset="0"/>
              </a:rPr>
              <a:t>Ostvariti univerzalno osnovno obrazovanje</a:t>
            </a:r>
          </a:p>
        </p:txBody>
      </p:sp>
      <p:sp>
        <p:nvSpPr>
          <p:cNvPr id="43030" name="AutoShape 22"/>
          <p:cNvSpPr>
            <a:spLocks noChangeArrowheads="1"/>
          </p:cNvSpPr>
          <p:nvPr/>
        </p:nvSpPr>
        <p:spPr bwMode="auto">
          <a:xfrm>
            <a:off x="3348038" y="1773238"/>
            <a:ext cx="647700" cy="419100"/>
          </a:xfrm>
          <a:prstGeom prst="leftArrow">
            <a:avLst>
              <a:gd name="adj1" fmla="val 50000"/>
              <a:gd name="adj2" fmla="val 38636"/>
            </a:avLst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60" name="Rectangle 23"/>
          <p:cNvSpPr>
            <a:spLocks noChangeArrowheads="1"/>
          </p:cNvSpPr>
          <p:nvPr/>
        </p:nvSpPr>
        <p:spPr bwMode="auto">
          <a:xfrm>
            <a:off x="179388" y="0"/>
            <a:ext cx="8964612" cy="908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sr-Cyrl-RS" sz="2600" b="1">
                <a:solidFill>
                  <a:prstClr val="white"/>
                </a:solidFill>
                <a:latin typeface="Comic Sans MS" pitchFamily="66" charset="0"/>
                <a:cs typeface="Arial" pitchFamily="34" charset="0"/>
              </a:rPr>
              <a:t>Како се на међународном нивоу развијао приступ у образовању ученика са пп</a:t>
            </a:r>
            <a:endParaRPr lang="en-US" sz="2600" b="1">
              <a:solidFill>
                <a:prstClr val="white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7807325" y="1052513"/>
            <a:ext cx="1336675" cy="685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rIns="27432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rgbClr val="006600"/>
                </a:solidFill>
                <a:latin typeface="Comic Sans MS" pitchFamily="66" charset="0"/>
                <a:cs typeface="Arial" pitchFamily="34" charset="0"/>
              </a:rPr>
              <a:t>200</a:t>
            </a:r>
            <a:r>
              <a:rPr lang="sr-Latn-CS" sz="3200" b="1" i="1">
                <a:solidFill>
                  <a:srgbClr val="006600"/>
                </a:solidFill>
                <a:latin typeface="Comic Sans MS" pitchFamily="66" charset="0"/>
                <a:cs typeface="Arial" pitchFamily="34" charset="0"/>
              </a:rPr>
              <a:t>6</a:t>
            </a:r>
            <a:endParaRPr lang="en-US" sz="3200" b="1" i="1">
              <a:solidFill>
                <a:srgbClr val="0066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5651500" y="836613"/>
            <a:ext cx="1657350" cy="24526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hr-HR" sz="15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Konvencija UN o pravima osoba s invaliditetom</a:t>
            </a:r>
            <a:endParaRPr lang="sr-Latn-CS" sz="15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None/>
              <a:defRPr/>
            </a:pPr>
            <a:r>
              <a:rPr lang="hr-HR" sz="1400" b="1" dirty="0">
                <a:solidFill>
                  <a:srgbClr val="EB8803"/>
                </a:solidFill>
                <a:latin typeface="Comic Sans MS" pitchFamily="66" charset="0"/>
                <a:cs typeface="Arial" charset="0"/>
              </a:rPr>
              <a:t>Osobe sa invaliditetom treba da imaju pristup inkluzivnom, kvalitetnom i besplatnom osnovnom obrazovanju</a:t>
            </a:r>
            <a:r>
              <a:rPr lang="hr-HR" sz="1400" dirty="0">
                <a:solidFill>
                  <a:srgbClr val="EB8803"/>
                </a:solidFill>
                <a:latin typeface="Comic Sans MS" pitchFamily="66" charset="0"/>
                <a:cs typeface="Arial" charset="0"/>
              </a:rPr>
              <a:t> </a:t>
            </a:r>
            <a:endParaRPr lang="sr-Latn-CS" sz="1400" dirty="0">
              <a:solidFill>
                <a:srgbClr val="EB8803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3708400" y="2781300"/>
            <a:ext cx="576263" cy="534988"/>
          </a:xfrm>
          <a:prstGeom prst="leftArrow">
            <a:avLst>
              <a:gd name="adj1" fmla="val 50000"/>
              <a:gd name="adj2" fmla="val 26929"/>
            </a:avLst>
          </a:prstGeom>
          <a:solidFill>
            <a:srgbClr val="7030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17"/>
          <p:cNvSpPr>
            <a:spLocks noChangeArrowheads="1"/>
          </p:cNvSpPr>
          <p:nvPr/>
        </p:nvSpPr>
        <p:spPr bwMode="auto">
          <a:xfrm>
            <a:off x="5940425" y="3860800"/>
            <a:ext cx="935038" cy="574675"/>
          </a:xfrm>
          <a:prstGeom prst="notchedRightArrow">
            <a:avLst>
              <a:gd name="adj1" fmla="val 50000"/>
              <a:gd name="adj2" fmla="val 40677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7308850" y="1268413"/>
            <a:ext cx="647700" cy="419100"/>
          </a:xfrm>
          <a:prstGeom prst="leftArrow">
            <a:avLst>
              <a:gd name="adj1" fmla="val 50000"/>
              <a:gd name="adj2" fmla="val 3863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2627313" y="4437063"/>
            <a:ext cx="431800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2916238" y="5373688"/>
            <a:ext cx="446087" cy="342900"/>
          </a:xfrm>
          <a:prstGeom prst="notchedRightArrow">
            <a:avLst>
              <a:gd name="adj1" fmla="val 50000"/>
              <a:gd name="adj2" fmla="val 32523"/>
            </a:avLst>
          </a:prstGeom>
          <a:solidFill>
            <a:srgbClr val="7030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72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 autoUpdateAnimBg="0"/>
      <p:bldP spid="43011" grpId="0" animBg="1" autoUpdateAnimBg="0"/>
      <p:bldP spid="43012" grpId="0" animBg="1" autoUpdateAnimBg="0"/>
      <p:bldP spid="43013" grpId="0" animBg="1" autoUpdateAnimBg="0"/>
      <p:bldP spid="43017" grpId="0" animBg="1" autoUpdateAnimBg="0"/>
      <p:bldP spid="43020" grpId="0" animBg="1" autoUpdateAnimBg="0"/>
      <p:bldP spid="43021" grpId="0" animBg="1" autoUpdateAnimBg="0"/>
      <p:bldP spid="43023" grpId="0" animBg="1" autoUpdateAnimBg="0"/>
      <p:bldP spid="43024" grpId="0" animBg="1" autoUpdateAnimBg="0"/>
      <p:bldP spid="43029" grpId="0" animBg="1" autoUpdateAnimBg="0"/>
      <p:bldP spid="43030" grpId="0" animBg="1"/>
      <p:bldP spid="43033" grpId="0" animBg="1" autoUpdateAnimBg="0"/>
      <p:bldP spid="43035" grpId="0" animBg="1" autoUpdateAnimBg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357188"/>
            <a:ext cx="7477125" cy="142875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Светска конференција о образовању деце са пп</a:t>
            </a:r>
            <a:r>
              <a:rPr lang="sr-Latn-RS" sz="3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–</a:t>
            </a:r>
            <a:r>
              <a:rPr lang="sr-Cyrl-RS" sz="3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Саламанка</a:t>
            </a:r>
            <a:r>
              <a:rPr lang="sr-Latn-RS" sz="3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,</a:t>
            </a:r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 1994.</a:t>
            </a:r>
            <a:endParaRPr lang="sr-Latn-CS" sz="3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857375"/>
            <a:ext cx="7650163" cy="500062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sr-Latn-CS" sz="1600" dirty="0" smtClean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sr-Cyrl-RS" sz="2400" dirty="0" smtClean="0">
                <a:solidFill>
                  <a:srgbClr val="672B26"/>
                </a:solidFill>
                <a:latin typeface="Comic Sans MS" pitchFamily="66" charset="0"/>
              </a:rPr>
              <a:t>‘’запослени у специјалним школама поседују стручност  потребно за </a:t>
            </a:r>
            <a:r>
              <a:rPr lang="sr-Cyrl-RS" sz="2400" b="1" dirty="0" smtClean="0">
                <a:solidFill>
                  <a:srgbClr val="672B26"/>
                </a:solidFill>
                <a:latin typeface="Comic Sans MS" pitchFamily="66" charset="0"/>
              </a:rPr>
              <a:t>рану препознавање и идентификацију</a:t>
            </a:r>
            <a:r>
              <a:rPr lang="sr-Cyrl-RS" sz="2400" dirty="0" smtClean="0">
                <a:solidFill>
                  <a:srgbClr val="672B26"/>
                </a:solidFill>
                <a:latin typeface="Comic Sans MS" pitchFamily="66" charset="0"/>
              </a:rPr>
              <a:t> деце са сметњама у развоју. Ове школе могу да послуже као </a:t>
            </a:r>
            <a:r>
              <a:rPr lang="sr-Cyrl-RS" sz="2400" b="1" dirty="0" smtClean="0">
                <a:solidFill>
                  <a:srgbClr val="672B26"/>
                </a:solidFill>
                <a:latin typeface="Comic Sans MS" pitchFamily="66" charset="0"/>
              </a:rPr>
              <a:t>ресурси и тренинг центри </a:t>
            </a:r>
            <a:r>
              <a:rPr lang="sr-Cyrl-RS" sz="2400" dirty="0" smtClean="0">
                <a:solidFill>
                  <a:srgbClr val="672B26"/>
                </a:solidFill>
                <a:latin typeface="Comic Sans MS" pitchFamily="66" charset="0"/>
              </a:rPr>
              <a:t>за запослене у редовним школама. Најзад, специјалне школе и специјална одељења при редовним школама могу да наставе да пружају </a:t>
            </a:r>
            <a:r>
              <a:rPr lang="sr-Cyrl-RS" sz="2400" b="1" dirty="0" smtClean="0">
                <a:solidFill>
                  <a:srgbClr val="672B26"/>
                </a:solidFill>
                <a:latin typeface="Comic Sans MS" pitchFamily="66" charset="0"/>
              </a:rPr>
              <a:t>најприкладније образовање </a:t>
            </a:r>
            <a:r>
              <a:rPr lang="sr-Cyrl-RS" sz="2400" dirty="0" smtClean="0">
                <a:solidFill>
                  <a:srgbClr val="672B26"/>
                </a:solidFill>
                <a:latin typeface="Comic Sans MS" pitchFamily="66" charset="0"/>
              </a:rPr>
              <a:t>за релативно мали број деце са сметњама у развоју  којој се </a:t>
            </a:r>
            <a:r>
              <a:rPr lang="sr-Cyrl-RS" sz="2400" b="1" dirty="0" smtClean="0">
                <a:solidFill>
                  <a:srgbClr val="672B26"/>
                </a:solidFill>
                <a:latin typeface="Comic Sans MS" pitchFamily="66" charset="0"/>
              </a:rPr>
              <a:t>не може адекватно изаћи у сусрет</a:t>
            </a:r>
            <a:r>
              <a:rPr lang="sr-Cyrl-RS" sz="2400" dirty="0" smtClean="0">
                <a:solidFill>
                  <a:srgbClr val="672B26"/>
                </a:solidFill>
                <a:latin typeface="Comic Sans MS" pitchFamily="66" charset="0"/>
              </a:rPr>
              <a:t> у редовним одељењима односно школама..’’</a:t>
            </a:r>
            <a:endParaRPr lang="sr-Latn-CS" sz="2400" dirty="0" smtClean="0">
              <a:solidFill>
                <a:srgbClr val="672B26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sr-Latn-CS" sz="2400" dirty="0" smtClean="0">
                <a:solidFill>
                  <a:srgbClr val="672B26"/>
                </a:solidFill>
                <a:latin typeface="Comic Sans MS" pitchFamily="66" charset="0"/>
              </a:rPr>
              <a:t>	</a:t>
            </a:r>
            <a:endParaRPr lang="en-US" sz="2400" dirty="0" smtClean="0">
              <a:solidFill>
                <a:srgbClr val="672B26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sr-Latn-CS" sz="2400" dirty="0" smtClean="0">
              <a:solidFill>
                <a:srgbClr val="AFCFB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400" dirty="0" smtClean="0"/>
              <a:t>Италија, Израел, Шкотска, Хрватска</a:t>
            </a:r>
            <a:endParaRPr lang="sr-Latn-R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Cyrl-RS" sz="2800" b="1" dirty="0" smtClean="0"/>
              <a:t>Међународни искуства у развоју </a:t>
            </a:r>
            <a:r>
              <a:rPr lang="sr-Cyrl-RS" sz="2800" b="1" dirty="0" err="1" smtClean="0"/>
              <a:t>инклузивног</a:t>
            </a:r>
            <a:r>
              <a:rPr lang="sr-Cyrl-RS" sz="2800" b="1" dirty="0" smtClean="0"/>
              <a:t> образовања </a:t>
            </a:r>
          </a:p>
          <a:p>
            <a:pPr algn="ctr"/>
            <a:r>
              <a:rPr lang="sr-Cyrl-RS" sz="2800" b="1" dirty="0" smtClean="0"/>
              <a:t>Преглед кроз неколико земаља </a:t>
            </a:r>
            <a:endParaRPr lang="sr-Latn-RS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254158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55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RS" smtClean="0"/>
          </a:p>
        </p:txBody>
      </p:sp>
      <p:pic>
        <p:nvPicPr>
          <p:cNvPr id="18436" name="Picture 4" descr="Blue-Aqua-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Latn-R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3200" dirty="0">
                <a:solidFill>
                  <a:srgbClr val="009999"/>
                </a:solidFill>
              </a:rPr>
              <a:t>ИТАЛИЈА: законски оквир</a:t>
            </a:r>
            <a:endParaRPr lang="en-US" sz="3200" i="1" dirty="0">
              <a:solidFill>
                <a:srgbClr val="009999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solidFill>
                  <a:srgbClr val="000000"/>
                </a:solidFill>
              </a:rPr>
              <a:t>У Италији током скоро четрдесет година од увођења инклузивног образовања (1973) легислатива је претрпела значане промене које су у континуитету имале развојну линију.</a:t>
            </a:r>
          </a:p>
          <a:p>
            <a:pPr marL="34290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315200" y="1066800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sr-Cyrl-CS" sz="1000" b="1" smtClean="0">
                <a:solidFill>
                  <a:srgbClr val="009999"/>
                </a:solidFill>
              </a:rPr>
              <a:t>ДР ГОРДАНА НИКОЛИЋ</a:t>
            </a:r>
            <a:endParaRPr lang="en-US" sz="1000" b="1" smtClean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RS" smtClean="0"/>
          </a:p>
        </p:txBody>
      </p:sp>
      <p:pic>
        <p:nvPicPr>
          <p:cNvPr id="19460" name="Picture 4" descr="Blue-Aqua-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Latn-RS">
              <a:solidFill>
                <a:srgbClr val="000000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3200">
                <a:solidFill>
                  <a:srgbClr val="009999"/>
                </a:solidFill>
              </a:rPr>
              <a:t>Законски оквир</a:t>
            </a:r>
            <a:endParaRPr lang="en-US" sz="3200">
              <a:solidFill>
                <a:srgbClr val="009999"/>
              </a:solidFill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334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Закон из 1992. године регулише са пет чланова (од 12. до 16. члана) обавезе у раду са децом и ученицима са сметњама и тешкоћама у развоју. </a:t>
            </a:r>
          </a:p>
          <a:p>
            <a:pPr marL="34290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Те обавезе се односе подједнако на </a:t>
            </a:r>
            <a:r>
              <a:rPr lang="ru-RU" sz="2800" b="1" dirty="0">
                <a:solidFill>
                  <a:srgbClr val="000000"/>
                </a:solidFill>
                <a:cs typeface="Times New Roman" pitchFamily="18" charset="0"/>
              </a:rPr>
              <a:t>здравствене, социјалне и образовне </a:t>
            </a: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установе које имају обавезу да сарађују. 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315200" y="1066800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sr-Cyrl-CS" sz="1000" b="1" smtClean="0">
                <a:solidFill>
                  <a:srgbClr val="009999"/>
                </a:solidFill>
              </a:rPr>
              <a:t>ДР ГОРДАНА НИКОЛИЋ</a:t>
            </a:r>
            <a:endParaRPr lang="en-US" sz="1000" b="1" smtClean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23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2">
      <a:dk1>
        <a:sysClr val="windowText" lastClr="000000"/>
      </a:dk1>
      <a:lt1>
        <a:sysClr val="window" lastClr="FFFFFF"/>
      </a:lt1>
      <a:dk2>
        <a:srgbClr val="BFBFBF"/>
      </a:dk2>
      <a:lt2>
        <a:srgbClr val="D2D2D2"/>
      </a:lt2>
      <a:accent1>
        <a:srgbClr val="FF388C"/>
      </a:accent1>
      <a:accent2>
        <a:srgbClr val="FF2AD7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Microsoft Office PowerPoint</Application>
  <PresentationFormat>On-screen Show (4:3)</PresentationFormat>
  <Paragraphs>122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Adjacency</vt:lpstr>
      <vt:lpstr>3_Office Theme</vt:lpstr>
      <vt:lpstr>Default Design</vt:lpstr>
      <vt:lpstr>ИКЛУЗИВНО ОВРАЗОВАЊЕ  МОГУЋНОСТИ И ДИЛЕМЕ (улога и место  ДЕФЕКТОЛОГА / ЛОГОПЕДА ) </vt:lpstr>
      <vt:lpstr>Садржај презентације</vt:lpstr>
      <vt:lpstr>Дихотомија различитих приступа - како је текао развој посебних и основних школа</vt:lpstr>
      <vt:lpstr> Виготски: авангардни приступ, који као такав, траје и данас </vt:lpstr>
      <vt:lpstr>PowerPoint Presentation</vt:lpstr>
      <vt:lpstr>Светска конференција о образовању деце са пп–Саламанка, 1994.</vt:lpstr>
      <vt:lpstr>Италија, Израел, Шкотска, Хрватска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Израел: Закон о посебном образовању</vt:lpstr>
      <vt:lpstr>Важно!!!</vt:lpstr>
      <vt:lpstr>Становништво</vt:lpstr>
      <vt:lpstr>Ученици са сметњама у развоју…</vt:lpstr>
      <vt:lpstr>Деца са посебним потребама имају разноврсну подршку</vt:lpstr>
      <vt:lpstr>Настава у посебним условима</vt:lpstr>
      <vt:lpstr>Услуге у регуларним условима </vt:lpstr>
      <vt:lpstr>ОРВИРНИ КУРИКУЛУМ, ШКОТСКА,1985.</vt:lpstr>
      <vt:lpstr>Оквирни курикулум омогућава сваком детету да заврши школу и добије диплому  ШКОТСКА, од 1985. </vt:lpstr>
      <vt:lpstr>Дефинисање поступка усмеравања  ШКОТСКА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ИКЛУЗИВНО ОВРАЗОВАЊЕ  МОГУЋНОСТИ И ДИЛЕМЕ (улога и место  ДЕФЕКТОЛОГА / ЛОГОПЕДА ) </dc:title>
  <dc:creator>GORDANA</dc:creator>
  <cp:lastModifiedBy>GORDANA</cp:lastModifiedBy>
  <cp:revision>1</cp:revision>
  <dcterms:created xsi:type="dcterms:W3CDTF">2015-12-08T06:28:58Z</dcterms:created>
  <dcterms:modified xsi:type="dcterms:W3CDTF">2015-12-08T06:29:47Z</dcterms:modified>
</cp:coreProperties>
</file>